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a Hamah Alfidaa" charset="1" panose="00000500000000000000"/>
      <p:regular r:id="rId10"/>
    </p:embeddedFont>
    <p:embeddedFont>
      <p:font typeface="Ara Hamah Alfidaa Italics" charset="1" panose="00000500000000000000"/>
      <p:regular r:id="rId11"/>
    </p:embeddedFont>
    <p:embeddedFont>
      <p:font typeface="Comic Sans" charset="1" panose="03000702030302020204"/>
      <p:regular r:id="rId12"/>
    </p:embeddedFont>
    <p:embeddedFont>
      <p:font typeface="Comic Sans Bold" charset="1" panose="03000902030302020204"/>
      <p:regular r:id="rId13"/>
    </p:embeddedFont>
    <p:embeddedFont>
      <p:font typeface="Comic Sans Italics" charset="1" panose="03000702030302060204"/>
      <p:regular r:id="rId14"/>
    </p:embeddedFont>
    <p:embeddedFont>
      <p:font typeface="Comic Sans Bold Italics" charset="1" panose="03000902030302060204"/>
      <p:regular r:id="rId15"/>
    </p:embeddedFont>
    <p:embeddedFont>
      <p:font typeface="Canva Sans" charset="1" panose="020B0503030501040103"/>
      <p:regular r:id="rId16"/>
    </p:embeddedFont>
    <p:embeddedFont>
      <p:font typeface="Canva Sans Bold" charset="1" panose="020B0803030501040103"/>
      <p:regular r:id="rId17"/>
    </p:embeddedFont>
    <p:embeddedFont>
      <p:font typeface="Canva Sans Italics" charset="1" panose="020B0503030501040103"/>
      <p:regular r:id="rId18"/>
    </p:embeddedFont>
    <p:embeddedFont>
      <p:font typeface="Canva Sans Bold Italics" charset="1" panose="020B0803030501040103"/>
      <p:regular r:id="rId19"/>
    </p:embeddedFont>
    <p:embeddedFont>
      <p:font typeface="Canva Sans Medium" charset="1" panose="020B0603030501040103"/>
      <p:regular r:id="rId20"/>
    </p:embeddedFont>
    <p:embeddedFont>
      <p:font typeface="Canva Sans Medium Italics" charset="1" panose="020B0603030501040103"/>
      <p:regular r:id="rId21"/>
    </p:embeddedFont>
    <p:embeddedFont>
      <p:font typeface="Tek Tall Arabic" charset="1" panose="00000000000000000000"/>
      <p:regular r:id="rId22"/>
    </p:embeddedFont>
    <p:embeddedFont>
      <p:font typeface="Tek Tall Arabic Bold" charset="1" panose="00000000000000000000"/>
      <p:regular r:id="rId23"/>
    </p:embeddedFont>
    <p:embeddedFont>
      <p:font typeface="Tek Tall Arabic Thin" charset="1" panose="00000000000000000000"/>
      <p:regular r:id="rId24"/>
    </p:embeddedFont>
    <p:embeddedFont>
      <p:font typeface="Tek Tall Arabic Extra-Light" charset="1" panose="00000000000000000000"/>
      <p:regular r:id="rId25"/>
    </p:embeddedFont>
    <p:embeddedFont>
      <p:font typeface="Tek Tall Arabic Light" charset="1" panose="00000000000000000000"/>
      <p:regular r:id="rId26"/>
    </p:embeddedFont>
    <p:embeddedFont>
      <p:font typeface="Tek Tall Arabic Medium" charset="1" panose="00000000000000000000"/>
      <p:regular r:id="rId27"/>
    </p:embeddedFont>
    <p:embeddedFont>
      <p:font typeface="Tek Tall Arabic Semi-Bold" charset="1" panose="00000000000000000000"/>
      <p:regular r:id="rId28"/>
    </p:embeddedFont>
    <p:embeddedFont>
      <p:font typeface="TT Chocolates" charset="1" panose="02000503020000020003"/>
      <p:regular r:id="rId29"/>
    </p:embeddedFont>
    <p:embeddedFont>
      <p:font typeface="TT Chocolates Bold" charset="1" panose="02000803020000020003"/>
      <p:regular r:id="rId30"/>
    </p:embeddedFont>
    <p:embeddedFont>
      <p:font typeface="TT Chocolates Italics" charset="1" panose="02000503020000090003"/>
      <p:regular r:id="rId31"/>
    </p:embeddedFont>
    <p:embeddedFont>
      <p:font typeface="TT Chocolates Bold Italics" charset="1" panose="02000803030000090003"/>
      <p:regular r:id="rId32"/>
    </p:embeddedFont>
    <p:embeddedFont>
      <p:font typeface="TT Chocolates Extra-Light" charset="1" panose="02000503030000020003"/>
      <p:regular r:id="rId33"/>
    </p:embeddedFont>
    <p:embeddedFont>
      <p:font typeface="TT Chocolates Extra-Light Italics" charset="1" panose="02000503030000090003"/>
      <p:regular r:id="rId34"/>
    </p:embeddedFont>
    <p:embeddedFont>
      <p:font typeface="TT Chocolates Light Italics" charset="1" panose="02000503030000090003"/>
      <p:regular r:id="rId35"/>
    </p:embeddedFont>
    <p:embeddedFont>
      <p:font typeface="TT Chocolates Ultra-Bold" charset="1" panose="02000903040000020003"/>
      <p:regular r:id="rId36"/>
    </p:embeddedFont>
    <p:embeddedFont>
      <p:font typeface="TT Chocolates Ultra-Bold Italics" charset="1" panose="02000903050000090003"/>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jpeg>
</file>

<file path=ppt/media/image13.png>
</file>

<file path=ppt/media/image14.svg>
</file>

<file path=ppt/media/image2.pn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 Id="rId4"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https://github.com/Shwetha1803/TNSDC-GENERATIVE-AI-NAAN-MUDHALVAN"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 Id="rId4"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816" t="-8164" r="-1723" b="-16920"/>
            </a:stretch>
          </a:blipFill>
        </p:spPr>
      </p:sp>
      <p:sp>
        <p:nvSpPr>
          <p:cNvPr name="Freeform 3" id="3"/>
          <p:cNvSpPr/>
          <p:nvPr/>
        </p:nvSpPr>
        <p:spPr>
          <a:xfrm flipH="false" flipV="false" rot="866553">
            <a:off x="-2957954" y="3189829"/>
            <a:ext cx="25077868" cy="17812091"/>
          </a:xfrm>
          <a:custGeom>
            <a:avLst/>
            <a:gdLst/>
            <a:ahLst/>
            <a:cxnLst/>
            <a:rect r="r" b="b" t="t" l="l"/>
            <a:pathLst>
              <a:path h="17812091" w="25077868">
                <a:moveTo>
                  <a:pt x="0" y="0"/>
                </a:moveTo>
                <a:lnTo>
                  <a:pt x="25077868" y="0"/>
                </a:lnTo>
                <a:lnTo>
                  <a:pt x="25077868" y="17812091"/>
                </a:lnTo>
                <a:lnTo>
                  <a:pt x="0" y="17812091"/>
                </a:lnTo>
                <a:lnTo>
                  <a:pt x="0" y="0"/>
                </a:lnTo>
                <a:close/>
              </a:path>
            </a:pathLst>
          </a:custGeom>
          <a:blipFill>
            <a:blip r:embed="rId3">
              <a:alphaModFix amt="53000"/>
            </a:blip>
            <a:stretch>
              <a:fillRect l="0" t="0" r="0" b="0"/>
            </a:stretch>
          </a:blipFill>
        </p:spPr>
      </p:sp>
      <p:sp>
        <p:nvSpPr>
          <p:cNvPr name="TextBox 4" id="4"/>
          <p:cNvSpPr txBox="true"/>
          <p:nvPr/>
        </p:nvSpPr>
        <p:spPr>
          <a:xfrm rot="0">
            <a:off x="491201" y="3342743"/>
            <a:ext cx="9455239" cy="3792349"/>
          </a:xfrm>
          <a:prstGeom prst="rect">
            <a:avLst/>
          </a:prstGeom>
        </p:spPr>
        <p:txBody>
          <a:bodyPr anchor="t" rtlCol="false" tIns="0" lIns="0" bIns="0" rIns="0">
            <a:spAutoFit/>
          </a:bodyPr>
          <a:lstStyle/>
          <a:p>
            <a:pPr>
              <a:lnSpc>
                <a:spcPts val="9452"/>
              </a:lnSpc>
            </a:pPr>
            <a:r>
              <a:rPr lang="en-US" sz="12948">
                <a:solidFill>
                  <a:srgbClr val="FFFFFF"/>
                </a:solidFill>
                <a:latin typeface="Ara Hamah Alfidaa"/>
              </a:rPr>
              <a:t>TNSDC -</a:t>
            </a:r>
          </a:p>
          <a:p>
            <a:pPr>
              <a:lnSpc>
                <a:spcPts val="9452"/>
              </a:lnSpc>
            </a:pPr>
            <a:r>
              <a:rPr lang="en-US" sz="12948">
                <a:solidFill>
                  <a:srgbClr val="FFFFFF"/>
                </a:solidFill>
                <a:latin typeface="Ara Hamah Alfidaa"/>
              </a:rPr>
              <a:t>GENERATIVE AI FOR</a:t>
            </a:r>
          </a:p>
          <a:p>
            <a:pPr>
              <a:lnSpc>
                <a:spcPts val="9452"/>
              </a:lnSpc>
            </a:pPr>
            <a:r>
              <a:rPr lang="en-US" sz="12948">
                <a:solidFill>
                  <a:srgbClr val="FFFFFF"/>
                </a:solidFill>
                <a:latin typeface="Ara Hamah Alfidaa"/>
              </a:rPr>
              <a:t>ENGINEERING</a:t>
            </a:r>
          </a:p>
        </p:txBody>
      </p:sp>
      <p:grpSp>
        <p:nvGrpSpPr>
          <p:cNvPr name="Group 5" id="5"/>
          <p:cNvGrpSpPr/>
          <p:nvPr/>
        </p:nvGrpSpPr>
        <p:grpSpPr>
          <a:xfrm rot="0">
            <a:off x="14384446" y="8640742"/>
            <a:ext cx="4344985" cy="1235115"/>
            <a:chOff x="0" y="0"/>
            <a:chExt cx="2777256" cy="789469"/>
          </a:xfrm>
        </p:grpSpPr>
        <p:sp>
          <p:nvSpPr>
            <p:cNvPr name="Freeform 6" id="6"/>
            <p:cNvSpPr/>
            <p:nvPr/>
          </p:nvSpPr>
          <p:spPr>
            <a:xfrm flipH="false" flipV="false" rot="0">
              <a:off x="0" y="0"/>
              <a:ext cx="2777256" cy="789469"/>
            </a:xfrm>
            <a:custGeom>
              <a:avLst/>
              <a:gdLst/>
              <a:ahLst/>
              <a:cxnLst/>
              <a:rect r="r" b="b" t="t" l="l"/>
              <a:pathLst>
                <a:path h="789469" w="2777256">
                  <a:moveTo>
                    <a:pt x="2574056" y="0"/>
                  </a:moveTo>
                  <a:cubicBezTo>
                    <a:pt x="2686280" y="0"/>
                    <a:pt x="2777256" y="176729"/>
                    <a:pt x="2777256" y="394734"/>
                  </a:cubicBezTo>
                  <a:cubicBezTo>
                    <a:pt x="2777256" y="612740"/>
                    <a:pt x="2686280" y="789469"/>
                    <a:pt x="2574056" y="789469"/>
                  </a:cubicBezTo>
                  <a:lnTo>
                    <a:pt x="203200" y="789469"/>
                  </a:lnTo>
                  <a:cubicBezTo>
                    <a:pt x="90976" y="789469"/>
                    <a:pt x="0" y="612740"/>
                    <a:pt x="0" y="394734"/>
                  </a:cubicBezTo>
                  <a:cubicBezTo>
                    <a:pt x="0" y="176729"/>
                    <a:pt x="90976" y="0"/>
                    <a:pt x="203200" y="0"/>
                  </a:cubicBezTo>
                  <a:close/>
                </a:path>
              </a:pathLst>
            </a:custGeom>
            <a:solidFill>
              <a:srgbClr val="FFFFFF">
                <a:alpha val="85882"/>
              </a:srgbClr>
            </a:solidFill>
          </p:spPr>
        </p:sp>
        <p:sp>
          <p:nvSpPr>
            <p:cNvPr name="TextBox 7" id="7"/>
            <p:cNvSpPr txBox="true"/>
            <p:nvPr/>
          </p:nvSpPr>
          <p:spPr>
            <a:xfrm>
              <a:off x="0" y="28575"/>
              <a:ext cx="2777256" cy="760894"/>
            </a:xfrm>
            <a:prstGeom prst="rect">
              <a:avLst/>
            </a:prstGeom>
          </p:spPr>
          <p:txBody>
            <a:bodyPr anchor="ctr" rtlCol="false" tIns="50800" lIns="50800" bIns="50800" rIns="50800"/>
            <a:lstStyle/>
            <a:p>
              <a:pPr algn="ctr">
                <a:lnSpc>
                  <a:spcPts val="3121"/>
                </a:lnSpc>
              </a:pPr>
              <a:r>
                <a:rPr lang="en-US" sz="2972" spc="23">
                  <a:solidFill>
                    <a:srgbClr val="000000">
                      <a:alpha val="85882"/>
                    </a:srgbClr>
                  </a:solidFill>
                  <a:latin typeface="TT Chocolates"/>
                </a:rPr>
                <a:t>Presented by</a:t>
              </a:r>
            </a:p>
            <a:p>
              <a:pPr algn="ctr">
                <a:lnSpc>
                  <a:spcPts val="4304"/>
                </a:lnSpc>
              </a:pPr>
              <a:r>
                <a:rPr lang="en-US" sz="4099" spc="32">
                  <a:solidFill>
                    <a:srgbClr val="000000">
                      <a:alpha val="85882"/>
                    </a:srgbClr>
                  </a:solidFill>
                  <a:latin typeface="TT Chocolates"/>
                </a:rPr>
                <a:t>Shwetha C</a:t>
              </a:r>
            </a:p>
          </p:txBody>
        </p:sp>
      </p:grpSp>
      <p:sp>
        <p:nvSpPr>
          <p:cNvPr name="TextBox 8" id="8"/>
          <p:cNvSpPr txBox="true"/>
          <p:nvPr/>
        </p:nvSpPr>
        <p:spPr>
          <a:xfrm rot="0">
            <a:off x="11201209" y="2656943"/>
            <a:ext cx="5033665" cy="830580"/>
          </a:xfrm>
          <a:prstGeom prst="rect">
            <a:avLst/>
          </a:prstGeom>
        </p:spPr>
        <p:txBody>
          <a:bodyPr anchor="t" rtlCol="false" tIns="0" lIns="0" bIns="0" rIns="0">
            <a:spAutoFit/>
          </a:bodyPr>
          <a:lstStyle/>
          <a:p>
            <a:pPr algn="ctr">
              <a:lnSpc>
                <a:spcPts val="6720"/>
              </a:lnSpc>
            </a:pPr>
            <a:r>
              <a:rPr lang="en-US" sz="4800">
                <a:solidFill>
                  <a:srgbClr val="FFFFFF"/>
                </a:solidFill>
                <a:latin typeface="Comic Sans Bold"/>
              </a:rPr>
              <a:t>FINAL PROJECT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10800000">
            <a:off x="-3736863" y="312991"/>
            <a:ext cx="18116952" cy="12867951"/>
          </a:xfrm>
          <a:custGeom>
            <a:avLst/>
            <a:gdLst/>
            <a:ahLst/>
            <a:cxnLst/>
            <a:rect r="r" b="b" t="t" l="l"/>
            <a:pathLst>
              <a:path h="12867951" w="18116952">
                <a:moveTo>
                  <a:pt x="0" y="0"/>
                </a:moveTo>
                <a:lnTo>
                  <a:pt x="18116952" y="0"/>
                </a:lnTo>
                <a:lnTo>
                  <a:pt x="18116952" y="12867951"/>
                </a:lnTo>
                <a:lnTo>
                  <a:pt x="0" y="12867951"/>
                </a:lnTo>
                <a:lnTo>
                  <a:pt x="0" y="0"/>
                </a:lnTo>
                <a:close/>
              </a:path>
            </a:pathLst>
          </a:custGeom>
          <a:blipFill>
            <a:blip r:embed="rId3">
              <a:alphaModFix amt="53000"/>
            </a:blip>
            <a:stretch>
              <a:fillRect l="0" t="0" r="0" b="0"/>
            </a:stretch>
          </a:blipFill>
        </p:spPr>
      </p:sp>
      <p:grpSp>
        <p:nvGrpSpPr>
          <p:cNvPr name="Group 4" id="4"/>
          <p:cNvGrpSpPr/>
          <p:nvPr/>
        </p:nvGrpSpPr>
        <p:grpSpPr>
          <a:xfrm rot="0">
            <a:off x="-1759893" y="-1139598"/>
            <a:ext cx="8223089" cy="12370800"/>
            <a:chOff x="0" y="0"/>
            <a:chExt cx="2165752" cy="3258153"/>
          </a:xfrm>
        </p:grpSpPr>
        <p:sp>
          <p:nvSpPr>
            <p:cNvPr name="Freeform 5" id="5"/>
            <p:cNvSpPr/>
            <p:nvPr/>
          </p:nvSpPr>
          <p:spPr>
            <a:xfrm flipH="false" flipV="false" rot="0">
              <a:off x="0" y="0"/>
              <a:ext cx="2165752" cy="3258153"/>
            </a:xfrm>
            <a:custGeom>
              <a:avLst/>
              <a:gdLst/>
              <a:ahLst/>
              <a:cxnLst/>
              <a:rect r="r" b="b" t="t" l="l"/>
              <a:pathLst>
                <a:path h="3258153" w="2165752">
                  <a:moveTo>
                    <a:pt x="14122" y="0"/>
                  </a:moveTo>
                  <a:lnTo>
                    <a:pt x="2151630" y="0"/>
                  </a:lnTo>
                  <a:cubicBezTo>
                    <a:pt x="2159429" y="0"/>
                    <a:pt x="2165752" y="6323"/>
                    <a:pt x="2165752" y="14122"/>
                  </a:cubicBezTo>
                  <a:lnTo>
                    <a:pt x="2165752" y="3244031"/>
                  </a:lnTo>
                  <a:cubicBezTo>
                    <a:pt x="2165752" y="3251830"/>
                    <a:pt x="2159429" y="3258153"/>
                    <a:pt x="2151630" y="3258153"/>
                  </a:cubicBezTo>
                  <a:lnTo>
                    <a:pt x="14122" y="3258153"/>
                  </a:lnTo>
                  <a:cubicBezTo>
                    <a:pt x="6323" y="3258153"/>
                    <a:pt x="0" y="3251830"/>
                    <a:pt x="0" y="3244031"/>
                  </a:cubicBezTo>
                  <a:lnTo>
                    <a:pt x="0" y="14122"/>
                  </a:lnTo>
                  <a:cubicBezTo>
                    <a:pt x="0" y="6323"/>
                    <a:pt x="6323" y="0"/>
                    <a:pt x="14122" y="0"/>
                  </a:cubicBezTo>
                  <a:close/>
                </a:path>
              </a:pathLst>
            </a:custGeom>
            <a:solidFill>
              <a:srgbClr val="FFFCF3">
                <a:alpha val="40784"/>
              </a:srgbClr>
            </a:solidFill>
          </p:spPr>
        </p:sp>
        <p:sp>
          <p:nvSpPr>
            <p:cNvPr name="TextBox 6" id="6"/>
            <p:cNvSpPr txBox="true"/>
            <p:nvPr/>
          </p:nvSpPr>
          <p:spPr>
            <a:xfrm>
              <a:off x="0" y="28575"/>
              <a:ext cx="2165752" cy="3229578"/>
            </a:xfrm>
            <a:prstGeom prst="rect">
              <a:avLst/>
            </a:prstGeom>
          </p:spPr>
          <p:txBody>
            <a:bodyPr anchor="ctr" rtlCol="false" tIns="50800" lIns="50800" bIns="50800" rIns="50800"/>
            <a:lstStyle/>
            <a:p>
              <a:pPr algn="ctr">
                <a:lnSpc>
                  <a:spcPts val="2534"/>
                </a:lnSpc>
              </a:pPr>
            </a:p>
          </p:txBody>
        </p:sp>
      </p:grpSp>
      <p:sp>
        <p:nvSpPr>
          <p:cNvPr name="Freeform 7" id="7"/>
          <p:cNvSpPr/>
          <p:nvPr/>
        </p:nvSpPr>
        <p:spPr>
          <a:xfrm flipH="false" flipV="false" rot="5981493">
            <a:off x="-2018748" y="4309808"/>
            <a:ext cx="10051055" cy="3643507"/>
          </a:xfrm>
          <a:custGeom>
            <a:avLst/>
            <a:gdLst/>
            <a:ahLst/>
            <a:cxnLst/>
            <a:rect r="r" b="b" t="t" l="l"/>
            <a:pathLst>
              <a:path h="3643507" w="10051055">
                <a:moveTo>
                  <a:pt x="0" y="0"/>
                </a:moveTo>
                <a:lnTo>
                  <a:pt x="10051055" y="0"/>
                </a:lnTo>
                <a:lnTo>
                  <a:pt x="10051055" y="3643508"/>
                </a:lnTo>
                <a:lnTo>
                  <a:pt x="0" y="3643508"/>
                </a:lnTo>
                <a:lnTo>
                  <a:pt x="0" y="0"/>
                </a:lnTo>
                <a:close/>
              </a:path>
            </a:pathLst>
          </a:custGeom>
          <a:blipFill>
            <a:blip r:embed="rId4"/>
            <a:stretch>
              <a:fillRect l="0" t="0" r="0" b="0"/>
            </a:stretch>
          </a:blipFill>
        </p:spPr>
      </p:sp>
      <p:sp>
        <p:nvSpPr>
          <p:cNvPr name="TextBox 8" id="8"/>
          <p:cNvSpPr txBox="true"/>
          <p:nvPr/>
        </p:nvSpPr>
        <p:spPr>
          <a:xfrm rot="0">
            <a:off x="9030908" y="723900"/>
            <a:ext cx="5349181" cy="2777408"/>
          </a:xfrm>
          <a:prstGeom prst="rect">
            <a:avLst/>
          </a:prstGeom>
        </p:spPr>
        <p:txBody>
          <a:bodyPr anchor="t" rtlCol="false" tIns="0" lIns="0" bIns="0" rIns="0">
            <a:spAutoFit/>
          </a:bodyPr>
          <a:lstStyle/>
          <a:p>
            <a:pPr>
              <a:lnSpc>
                <a:spcPts val="22789"/>
              </a:lnSpc>
            </a:pPr>
            <a:r>
              <a:rPr lang="en-US" sz="16278">
                <a:solidFill>
                  <a:srgbClr val="FFFFFF"/>
                </a:solidFill>
                <a:latin typeface="Ara Hamah Alfidaa"/>
              </a:rPr>
              <a:t>RESULT</a:t>
            </a:r>
          </a:p>
        </p:txBody>
      </p:sp>
      <p:sp>
        <p:nvSpPr>
          <p:cNvPr name="TextBox 9" id="9"/>
          <p:cNvSpPr txBox="true"/>
          <p:nvPr/>
        </p:nvSpPr>
        <p:spPr>
          <a:xfrm rot="0">
            <a:off x="7158468" y="4242937"/>
            <a:ext cx="10482509" cy="4138482"/>
          </a:xfrm>
          <a:prstGeom prst="rect">
            <a:avLst/>
          </a:prstGeom>
        </p:spPr>
        <p:txBody>
          <a:bodyPr anchor="t" rtlCol="false" tIns="0" lIns="0" bIns="0" rIns="0">
            <a:spAutoFit/>
          </a:bodyPr>
          <a:lstStyle/>
          <a:p>
            <a:pPr algn="just">
              <a:lnSpc>
                <a:spcPts val="4722"/>
              </a:lnSpc>
              <a:spcBef>
                <a:spcPct val="0"/>
              </a:spcBef>
            </a:pPr>
            <a:r>
              <a:rPr lang="en-US" sz="3373" spc="26">
                <a:solidFill>
                  <a:srgbClr val="FFFFFF"/>
                </a:solidFill>
                <a:latin typeface="TT Chocolates"/>
              </a:rPr>
              <a:t>The result is a practical and user-friendly language translation tool that can accurately translate spoken language into Tamil and then audibly present the translation. This tool facilitates immediate and natural communication across language barriers, offering a significant advantage in learning, travel, and international business contexts.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0">
            <a:off x="-8579558" y="-1531272"/>
            <a:ext cx="34149427" cy="15111121"/>
          </a:xfrm>
          <a:custGeom>
            <a:avLst/>
            <a:gdLst/>
            <a:ahLst/>
            <a:cxnLst/>
            <a:rect r="r" b="b" t="t" l="l"/>
            <a:pathLst>
              <a:path h="15111121" w="34149427">
                <a:moveTo>
                  <a:pt x="0" y="0"/>
                </a:moveTo>
                <a:lnTo>
                  <a:pt x="34149427" y="0"/>
                </a:lnTo>
                <a:lnTo>
                  <a:pt x="34149427" y="15111121"/>
                </a:lnTo>
                <a:lnTo>
                  <a:pt x="0" y="15111121"/>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3620665" y="1726247"/>
            <a:ext cx="11046670" cy="7125462"/>
          </a:xfrm>
          <a:custGeom>
            <a:avLst/>
            <a:gdLst/>
            <a:ahLst/>
            <a:cxnLst/>
            <a:rect r="r" b="b" t="t" l="l"/>
            <a:pathLst>
              <a:path h="7125462" w="11046670">
                <a:moveTo>
                  <a:pt x="0" y="0"/>
                </a:moveTo>
                <a:lnTo>
                  <a:pt x="11046670" y="0"/>
                </a:lnTo>
                <a:lnTo>
                  <a:pt x="11046670" y="7125462"/>
                </a:lnTo>
                <a:lnTo>
                  <a:pt x="0" y="7125462"/>
                </a:lnTo>
                <a:lnTo>
                  <a:pt x="0" y="0"/>
                </a:lnTo>
                <a:close/>
              </a:path>
            </a:pathLst>
          </a:custGeom>
          <a:blipFill>
            <a:blip r:embed="rId5"/>
            <a:stretch>
              <a:fillRect l="-521" t="0" r="-47002" b="-1182"/>
            </a:stretch>
          </a:blipFill>
        </p:spPr>
      </p:sp>
      <p:sp>
        <p:nvSpPr>
          <p:cNvPr name="TextBox 5" id="5"/>
          <p:cNvSpPr txBox="true"/>
          <p:nvPr/>
        </p:nvSpPr>
        <p:spPr>
          <a:xfrm rot="0">
            <a:off x="6043659" y="159703"/>
            <a:ext cx="4902994"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omic Sans Bold"/>
              </a:rPr>
              <a:t>OUTPUT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816" t="-8164" r="-1723" b="-16920"/>
            </a:stretch>
          </a:blipFill>
        </p:spPr>
      </p:sp>
      <p:sp>
        <p:nvSpPr>
          <p:cNvPr name="Freeform 3" id="3"/>
          <p:cNvSpPr/>
          <p:nvPr/>
        </p:nvSpPr>
        <p:spPr>
          <a:xfrm flipH="false" flipV="false" rot="866553">
            <a:off x="-5268182" y="-772916"/>
            <a:ext cx="25077868" cy="17812091"/>
          </a:xfrm>
          <a:custGeom>
            <a:avLst/>
            <a:gdLst/>
            <a:ahLst/>
            <a:cxnLst/>
            <a:rect r="r" b="b" t="t" l="l"/>
            <a:pathLst>
              <a:path h="17812091" w="25077868">
                <a:moveTo>
                  <a:pt x="0" y="0"/>
                </a:moveTo>
                <a:lnTo>
                  <a:pt x="25077868" y="0"/>
                </a:lnTo>
                <a:lnTo>
                  <a:pt x="25077868" y="17812090"/>
                </a:lnTo>
                <a:lnTo>
                  <a:pt x="0" y="17812090"/>
                </a:lnTo>
                <a:lnTo>
                  <a:pt x="0" y="0"/>
                </a:lnTo>
                <a:close/>
              </a:path>
            </a:pathLst>
          </a:custGeom>
          <a:blipFill>
            <a:blip r:embed="rId3">
              <a:alphaModFix amt="53000"/>
            </a:blip>
            <a:stretch>
              <a:fillRect l="0" t="0" r="0" b="0"/>
            </a:stretch>
          </a:blipFill>
        </p:spPr>
      </p:sp>
      <p:sp>
        <p:nvSpPr>
          <p:cNvPr name="TextBox 4" id="4"/>
          <p:cNvSpPr txBox="true"/>
          <p:nvPr/>
        </p:nvSpPr>
        <p:spPr>
          <a:xfrm rot="0">
            <a:off x="1434838" y="2324097"/>
            <a:ext cx="8334816" cy="4714391"/>
          </a:xfrm>
          <a:prstGeom prst="rect">
            <a:avLst/>
          </a:prstGeom>
        </p:spPr>
        <p:txBody>
          <a:bodyPr anchor="t" rtlCol="false" tIns="0" lIns="0" bIns="0" rIns="0">
            <a:spAutoFit/>
          </a:bodyPr>
          <a:lstStyle/>
          <a:p>
            <a:pPr>
              <a:lnSpc>
                <a:spcPts val="17175"/>
              </a:lnSpc>
            </a:pPr>
            <a:r>
              <a:rPr lang="en-US" sz="23527">
                <a:solidFill>
                  <a:srgbClr val="FFFFFF"/>
                </a:solidFill>
                <a:latin typeface="Ara Hamah Alfidaa"/>
              </a:rPr>
              <a:t>Thank</a:t>
            </a:r>
          </a:p>
          <a:p>
            <a:pPr>
              <a:lnSpc>
                <a:spcPts val="17175"/>
              </a:lnSpc>
            </a:pPr>
            <a:r>
              <a:rPr lang="en-US" sz="23527">
                <a:solidFill>
                  <a:srgbClr val="FFFFFF"/>
                </a:solidFill>
                <a:latin typeface="Ara Hamah Alfidaa"/>
              </a:rPr>
              <a:t>you!</a:t>
            </a:r>
          </a:p>
        </p:txBody>
      </p:sp>
      <p:sp>
        <p:nvSpPr>
          <p:cNvPr name="Freeform 5" id="5"/>
          <p:cNvSpPr/>
          <p:nvPr/>
        </p:nvSpPr>
        <p:spPr>
          <a:xfrm flipH="false" flipV="false" rot="0">
            <a:off x="1299733" y="7396858"/>
            <a:ext cx="6470368" cy="1235252"/>
          </a:xfrm>
          <a:custGeom>
            <a:avLst/>
            <a:gdLst/>
            <a:ahLst/>
            <a:cxnLst/>
            <a:rect r="r" b="b" t="t" l="l"/>
            <a:pathLst>
              <a:path h="1235252" w="6470368">
                <a:moveTo>
                  <a:pt x="0" y="0"/>
                </a:moveTo>
                <a:lnTo>
                  <a:pt x="6470368" y="0"/>
                </a:lnTo>
                <a:lnTo>
                  <a:pt x="6470368" y="1235252"/>
                </a:lnTo>
                <a:lnTo>
                  <a:pt x="0" y="12352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785322" y="7667016"/>
            <a:ext cx="6019711" cy="506458"/>
          </a:xfrm>
          <a:prstGeom prst="rect">
            <a:avLst/>
          </a:prstGeom>
        </p:spPr>
        <p:txBody>
          <a:bodyPr anchor="t" rtlCol="false" tIns="0" lIns="0" bIns="0" rIns="0">
            <a:spAutoFit/>
          </a:bodyPr>
          <a:lstStyle/>
          <a:p>
            <a:pPr algn="ctr">
              <a:lnSpc>
                <a:spcPts val="4086"/>
              </a:lnSpc>
            </a:pPr>
            <a:r>
              <a:rPr lang="en-US" sz="2918" spc="102" u="sng">
                <a:solidFill>
                  <a:srgbClr val="232E54"/>
                </a:solidFill>
                <a:latin typeface="Tek Tall Arabic Bold"/>
                <a:hlinkClick r:id="rId6" tooltip="https://github.com/Shwetha1803/TNSDC-GENERATIVE-AI-NAAN-MUDHALVAN"/>
              </a:rPr>
              <a:t>PROJECT GITHUB LINK</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TextBox 3" id="3"/>
          <p:cNvSpPr txBox="true"/>
          <p:nvPr/>
        </p:nvSpPr>
        <p:spPr>
          <a:xfrm rot="0">
            <a:off x="9003442" y="3520051"/>
            <a:ext cx="11827" cy="2525232"/>
          </a:xfrm>
          <a:prstGeom prst="rect">
            <a:avLst/>
          </a:prstGeom>
        </p:spPr>
        <p:txBody>
          <a:bodyPr anchor="t" rtlCol="false" tIns="0" lIns="0" bIns="0" rIns="0">
            <a:spAutoFit/>
          </a:bodyPr>
          <a:lstStyle/>
          <a:p>
            <a:pPr algn="ctr">
              <a:lnSpc>
                <a:spcPts val="20631"/>
              </a:lnSpc>
              <a:spcBef>
                <a:spcPct val="0"/>
              </a:spcBef>
            </a:pPr>
          </a:p>
        </p:txBody>
      </p:sp>
      <p:sp>
        <p:nvSpPr>
          <p:cNvPr name="TextBox 4" id="4"/>
          <p:cNvSpPr txBox="true"/>
          <p:nvPr/>
        </p:nvSpPr>
        <p:spPr>
          <a:xfrm rot="0">
            <a:off x="5521970" y="1732760"/>
            <a:ext cx="7244060"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omic Sans Bold"/>
              </a:rPr>
              <a:t>Project Title</a:t>
            </a:r>
          </a:p>
        </p:txBody>
      </p:sp>
      <p:sp>
        <p:nvSpPr>
          <p:cNvPr name="TextBox 5" id="5"/>
          <p:cNvSpPr txBox="true"/>
          <p:nvPr/>
        </p:nvSpPr>
        <p:spPr>
          <a:xfrm rot="0">
            <a:off x="1028700" y="4149430"/>
            <a:ext cx="16230600" cy="3195319"/>
          </a:xfrm>
          <a:prstGeom prst="rect">
            <a:avLst/>
          </a:prstGeom>
        </p:spPr>
        <p:txBody>
          <a:bodyPr anchor="t" rtlCol="false" tIns="0" lIns="0" bIns="0" rIns="0">
            <a:spAutoFit/>
          </a:bodyPr>
          <a:lstStyle/>
          <a:p>
            <a:pPr algn="ctr">
              <a:lnSpc>
                <a:spcPts val="12880"/>
              </a:lnSpc>
            </a:pPr>
            <a:r>
              <a:rPr lang="en-US" sz="9200">
                <a:solidFill>
                  <a:srgbClr val="FFFFFF"/>
                </a:solidFill>
                <a:latin typeface="Comic Sans Bold"/>
              </a:rPr>
              <a:t>VOICE BASED - LANGUAGE TRANSLATION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857" t="-3269" r="-6421" b="-15485"/>
            </a:stretch>
          </a:blipFill>
        </p:spPr>
      </p:sp>
      <p:sp>
        <p:nvSpPr>
          <p:cNvPr name="Freeform 3" id="3"/>
          <p:cNvSpPr/>
          <p:nvPr/>
        </p:nvSpPr>
        <p:spPr>
          <a:xfrm flipH="false" flipV="false" rot="4195132">
            <a:off x="-2965412" y="-2501394"/>
            <a:ext cx="26931805" cy="19128889"/>
          </a:xfrm>
          <a:custGeom>
            <a:avLst/>
            <a:gdLst/>
            <a:ahLst/>
            <a:cxnLst/>
            <a:rect r="r" b="b" t="t" l="l"/>
            <a:pathLst>
              <a:path h="19128889" w="26931805">
                <a:moveTo>
                  <a:pt x="0" y="0"/>
                </a:moveTo>
                <a:lnTo>
                  <a:pt x="26931806" y="0"/>
                </a:lnTo>
                <a:lnTo>
                  <a:pt x="26931806" y="19128889"/>
                </a:lnTo>
                <a:lnTo>
                  <a:pt x="0" y="19128889"/>
                </a:lnTo>
                <a:lnTo>
                  <a:pt x="0" y="0"/>
                </a:lnTo>
                <a:close/>
              </a:path>
            </a:pathLst>
          </a:custGeom>
          <a:blipFill>
            <a:blip r:embed="rId3">
              <a:alphaModFix amt="53000"/>
            </a:blip>
            <a:stretch>
              <a:fillRect l="0" t="0" r="0" b="0"/>
            </a:stretch>
          </a:blipFill>
        </p:spPr>
      </p:sp>
      <p:sp>
        <p:nvSpPr>
          <p:cNvPr name="TextBox 4" id="4"/>
          <p:cNvSpPr txBox="true"/>
          <p:nvPr/>
        </p:nvSpPr>
        <p:spPr>
          <a:xfrm rot="0">
            <a:off x="1401348" y="77449"/>
            <a:ext cx="10558576" cy="3958794"/>
          </a:xfrm>
          <a:prstGeom prst="rect">
            <a:avLst/>
          </a:prstGeom>
        </p:spPr>
        <p:txBody>
          <a:bodyPr anchor="t" rtlCol="false" tIns="0" lIns="0" bIns="0" rIns="0">
            <a:spAutoFit/>
          </a:bodyPr>
          <a:lstStyle/>
          <a:p>
            <a:pPr>
              <a:lnSpc>
                <a:spcPts val="32397"/>
              </a:lnSpc>
            </a:pPr>
            <a:r>
              <a:rPr lang="en-US" sz="23140" spc="393">
                <a:solidFill>
                  <a:srgbClr val="FFFFFF"/>
                </a:solidFill>
                <a:latin typeface="Ara Hamah Alfidaa"/>
              </a:rPr>
              <a:t>agenda</a:t>
            </a:r>
          </a:p>
        </p:txBody>
      </p:sp>
      <p:grpSp>
        <p:nvGrpSpPr>
          <p:cNvPr name="Group 5" id="5"/>
          <p:cNvGrpSpPr/>
          <p:nvPr/>
        </p:nvGrpSpPr>
        <p:grpSpPr>
          <a:xfrm rot="0">
            <a:off x="1699277" y="4045768"/>
            <a:ext cx="800090" cy="1202563"/>
            <a:chOff x="0" y="0"/>
            <a:chExt cx="1066786" cy="1603418"/>
          </a:xfrm>
        </p:grpSpPr>
        <p:sp>
          <p:nvSpPr>
            <p:cNvPr name="Freeform 6" id="6"/>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1</a:t>
              </a:r>
            </a:p>
          </p:txBody>
        </p:sp>
      </p:grpSp>
      <p:grpSp>
        <p:nvGrpSpPr>
          <p:cNvPr name="Group 8" id="8"/>
          <p:cNvGrpSpPr/>
          <p:nvPr/>
        </p:nvGrpSpPr>
        <p:grpSpPr>
          <a:xfrm rot="0">
            <a:off x="1699277" y="5259205"/>
            <a:ext cx="800090" cy="1202563"/>
            <a:chOff x="0" y="0"/>
            <a:chExt cx="1066786" cy="1603418"/>
          </a:xfrm>
        </p:grpSpPr>
        <p:sp>
          <p:nvSpPr>
            <p:cNvPr name="Freeform 9" id="9"/>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2</a:t>
              </a:r>
            </a:p>
          </p:txBody>
        </p:sp>
      </p:grpSp>
      <p:grpSp>
        <p:nvGrpSpPr>
          <p:cNvPr name="Group 11" id="11"/>
          <p:cNvGrpSpPr/>
          <p:nvPr/>
        </p:nvGrpSpPr>
        <p:grpSpPr>
          <a:xfrm rot="0">
            <a:off x="1722582" y="6461769"/>
            <a:ext cx="800090" cy="1202563"/>
            <a:chOff x="0" y="0"/>
            <a:chExt cx="1066786" cy="1603418"/>
          </a:xfrm>
        </p:grpSpPr>
        <p:sp>
          <p:nvSpPr>
            <p:cNvPr name="Freeform 12" id="12"/>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3</a:t>
              </a:r>
            </a:p>
          </p:txBody>
        </p:sp>
      </p:grpSp>
      <p:grpSp>
        <p:nvGrpSpPr>
          <p:cNvPr name="Group 14" id="14"/>
          <p:cNvGrpSpPr/>
          <p:nvPr/>
        </p:nvGrpSpPr>
        <p:grpSpPr>
          <a:xfrm rot="0">
            <a:off x="5521426" y="4045768"/>
            <a:ext cx="800090" cy="1202563"/>
            <a:chOff x="0" y="0"/>
            <a:chExt cx="1066786" cy="1603418"/>
          </a:xfrm>
        </p:grpSpPr>
        <p:sp>
          <p:nvSpPr>
            <p:cNvPr name="Freeform 15" id="15"/>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5</a:t>
              </a:r>
            </a:p>
          </p:txBody>
        </p:sp>
      </p:grpSp>
      <p:grpSp>
        <p:nvGrpSpPr>
          <p:cNvPr name="Group 17" id="17"/>
          <p:cNvGrpSpPr/>
          <p:nvPr/>
        </p:nvGrpSpPr>
        <p:grpSpPr>
          <a:xfrm rot="0">
            <a:off x="5521426" y="5259205"/>
            <a:ext cx="800090" cy="1202563"/>
            <a:chOff x="0" y="0"/>
            <a:chExt cx="1066786" cy="1603418"/>
          </a:xfrm>
        </p:grpSpPr>
        <p:sp>
          <p:nvSpPr>
            <p:cNvPr name="Freeform 18" id="18"/>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6</a:t>
              </a:r>
            </a:p>
          </p:txBody>
        </p:sp>
      </p:grpSp>
      <p:grpSp>
        <p:nvGrpSpPr>
          <p:cNvPr name="Group 20" id="20"/>
          <p:cNvGrpSpPr/>
          <p:nvPr/>
        </p:nvGrpSpPr>
        <p:grpSpPr>
          <a:xfrm rot="0">
            <a:off x="5544730" y="6461769"/>
            <a:ext cx="800090" cy="1202563"/>
            <a:chOff x="0" y="0"/>
            <a:chExt cx="1066786" cy="1603418"/>
          </a:xfrm>
        </p:grpSpPr>
        <p:sp>
          <p:nvSpPr>
            <p:cNvPr name="Freeform 21" id="21"/>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2" id="22"/>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7</a:t>
              </a:r>
            </a:p>
          </p:txBody>
        </p:sp>
      </p:grpSp>
      <p:grpSp>
        <p:nvGrpSpPr>
          <p:cNvPr name="Group 23" id="23"/>
          <p:cNvGrpSpPr/>
          <p:nvPr/>
        </p:nvGrpSpPr>
        <p:grpSpPr>
          <a:xfrm rot="0">
            <a:off x="1722582" y="7678814"/>
            <a:ext cx="800090" cy="1202563"/>
            <a:chOff x="0" y="0"/>
            <a:chExt cx="1066786" cy="1603418"/>
          </a:xfrm>
        </p:grpSpPr>
        <p:sp>
          <p:nvSpPr>
            <p:cNvPr name="Freeform 24" id="24"/>
            <p:cNvSpPr/>
            <p:nvPr/>
          </p:nvSpPr>
          <p:spPr>
            <a:xfrm flipH="false" flipV="false" rot="-5400000">
              <a:off x="-86831" y="305142"/>
              <a:ext cx="1240449" cy="1066786"/>
            </a:xfrm>
            <a:custGeom>
              <a:avLst/>
              <a:gdLst/>
              <a:ahLst/>
              <a:cxnLst/>
              <a:rect r="r" b="b" t="t" l="l"/>
              <a:pathLst>
                <a:path h="1066786" w="1240449">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5" id="25"/>
            <p:cNvSpPr txBox="true"/>
            <p:nvPr/>
          </p:nvSpPr>
          <p:spPr>
            <a:xfrm rot="0">
              <a:off x="0" y="-152400"/>
              <a:ext cx="1032936" cy="1755818"/>
            </a:xfrm>
            <a:prstGeom prst="rect">
              <a:avLst/>
            </a:prstGeom>
          </p:spPr>
          <p:txBody>
            <a:bodyPr anchor="t" rtlCol="false" tIns="0" lIns="0" bIns="0" rIns="0">
              <a:spAutoFit/>
            </a:bodyPr>
            <a:lstStyle/>
            <a:p>
              <a:pPr algn="ctr">
                <a:lnSpc>
                  <a:spcPts val="11092"/>
                </a:lnSpc>
              </a:pPr>
              <a:r>
                <a:rPr lang="en-US" sz="7923">
                  <a:solidFill>
                    <a:srgbClr val="374F90"/>
                  </a:solidFill>
                  <a:latin typeface="Ara Hamah Alfidaa"/>
                </a:rPr>
                <a:t>4</a:t>
              </a:r>
            </a:p>
          </p:txBody>
        </p:sp>
      </p:grpSp>
      <p:sp>
        <p:nvSpPr>
          <p:cNvPr name="Freeform 26" id="26"/>
          <p:cNvSpPr/>
          <p:nvPr/>
        </p:nvSpPr>
        <p:spPr>
          <a:xfrm flipH="false" flipV="false" rot="0">
            <a:off x="10767503" y="1682189"/>
            <a:ext cx="6491797" cy="7706320"/>
          </a:xfrm>
          <a:custGeom>
            <a:avLst/>
            <a:gdLst/>
            <a:ahLst/>
            <a:cxnLst/>
            <a:rect r="r" b="b" t="t" l="l"/>
            <a:pathLst>
              <a:path h="7706320" w="6491797">
                <a:moveTo>
                  <a:pt x="0" y="0"/>
                </a:moveTo>
                <a:lnTo>
                  <a:pt x="6491797" y="0"/>
                </a:lnTo>
                <a:lnTo>
                  <a:pt x="6491797" y="7706320"/>
                </a:lnTo>
                <a:lnTo>
                  <a:pt x="0" y="7706320"/>
                </a:lnTo>
                <a:lnTo>
                  <a:pt x="0" y="0"/>
                </a:lnTo>
                <a:close/>
              </a:path>
            </a:pathLst>
          </a:custGeom>
          <a:blipFill>
            <a:blip r:embed="rId6">
              <a:extLst>
                <a:ext uri="{96DAC541-7B7A-43D3-8B79-37D633B846F1}">
                  <asvg:svgBlip xmlns:asvg="http://schemas.microsoft.com/office/drawing/2016/SVG/main" r:embed="rId7"/>
                </a:ext>
              </a:extLst>
            </a:blip>
            <a:stretch>
              <a:fillRect l="0" t="0" r="0" b="-95906"/>
            </a:stretch>
          </a:blipFill>
        </p:spPr>
      </p:sp>
      <p:sp>
        <p:nvSpPr>
          <p:cNvPr name="TextBox 27" id="27"/>
          <p:cNvSpPr txBox="true"/>
          <p:nvPr/>
        </p:nvSpPr>
        <p:spPr>
          <a:xfrm rot="0">
            <a:off x="2882652" y="4221984"/>
            <a:ext cx="2302098" cy="809111"/>
          </a:xfrm>
          <a:prstGeom prst="rect">
            <a:avLst/>
          </a:prstGeom>
        </p:spPr>
        <p:txBody>
          <a:bodyPr anchor="t" rtlCol="false" tIns="0" lIns="0" bIns="0" rIns="0">
            <a:spAutoFit/>
          </a:bodyPr>
          <a:lstStyle/>
          <a:p>
            <a:pPr>
              <a:lnSpc>
                <a:spcPts val="3121"/>
              </a:lnSpc>
            </a:pPr>
            <a:r>
              <a:rPr lang="en-US" sz="2973" spc="23">
                <a:solidFill>
                  <a:srgbClr val="FFFFFF"/>
                </a:solidFill>
                <a:latin typeface="TT Chocolates"/>
              </a:rPr>
              <a:t>Problem Statement</a:t>
            </a:r>
          </a:p>
        </p:txBody>
      </p:sp>
      <p:sp>
        <p:nvSpPr>
          <p:cNvPr name="TextBox 28" id="28"/>
          <p:cNvSpPr txBox="true"/>
          <p:nvPr/>
        </p:nvSpPr>
        <p:spPr>
          <a:xfrm rot="0">
            <a:off x="2858487" y="5617835"/>
            <a:ext cx="2302098" cy="809111"/>
          </a:xfrm>
          <a:prstGeom prst="rect">
            <a:avLst/>
          </a:prstGeom>
        </p:spPr>
        <p:txBody>
          <a:bodyPr anchor="t" rtlCol="false" tIns="0" lIns="0" bIns="0" rIns="0">
            <a:spAutoFit/>
          </a:bodyPr>
          <a:lstStyle/>
          <a:p>
            <a:pPr>
              <a:lnSpc>
                <a:spcPts val="3121"/>
              </a:lnSpc>
            </a:pPr>
            <a:r>
              <a:rPr lang="en-US" sz="2973" spc="23">
                <a:solidFill>
                  <a:srgbClr val="FFFFFF"/>
                </a:solidFill>
                <a:latin typeface="TT Chocolates"/>
              </a:rPr>
              <a:t>Project Overview</a:t>
            </a:r>
          </a:p>
        </p:txBody>
      </p:sp>
      <p:sp>
        <p:nvSpPr>
          <p:cNvPr name="TextBox 29" id="29"/>
          <p:cNvSpPr txBox="true"/>
          <p:nvPr/>
        </p:nvSpPr>
        <p:spPr>
          <a:xfrm rot="0">
            <a:off x="2858487" y="6802704"/>
            <a:ext cx="2302098" cy="418586"/>
          </a:xfrm>
          <a:prstGeom prst="rect">
            <a:avLst/>
          </a:prstGeom>
        </p:spPr>
        <p:txBody>
          <a:bodyPr anchor="t" rtlCol="false" tIns="0" lIns="0" bIns="0" rIns="0">
            <a:spAutoFit/>
          </a:bodyPr>
          <a:lstStyle/>
          <a:p>
            <a:pPr>
              <a:lnSpc>
                <a:spcPts val="3121"/>
              </a:lnSpc>
            </a:pPr>
            <a:r>
              <a:rPr lang="en-US" sz="2973" spc="23">
                <a:solidFill>
                  <a:srgbClr val="FFFFFF"/>
                </a:solidFill>
                <a:latin typeface="TT Chocolates"/>
              </a:rPr>
              <a:t>End Users</a:t>
            </a:r>
          </a:p>
        </p:txBody>
      </p:sp>
      <p:sp>
        <p:nvSpPr>
          <p:cNvPr name="TextBox 30" id="30"/>
          <p:cNvSpPr txBox="true"/>
          <p:nvPr/>
        </p:nvSpPr>
        <p:spPr>
          <a:xfrm rot="0">
            <a:off x="6680636" y="4443369"/>
            <a:ext cx="2302098" cy="452876"/>
          </a:xfrm>
          <a:prstGeom prst="rect">
            <a:avLst/>
          </a:prstGeom>
        </p:spPr>
        <p:txBody>
          <a:bodyPr anchor="t" rtlCol="false" tIns="0" lIns="0" bIns="0" rIns="0">
            <a:spAutoFit/>
          </a:bodyPr>
          <a:lstStyle/>
          <a:p>
            <a:pPr>
              <a:lnSpc>
                <a:spcPts val="3436"/>
              </a:lnSpc>
            </a:pPr>
            <a:r>
              <a:rPr lang="en-US" sz="3272" spc="26">
                <a:solidFill>
                  <a:srgbClr val="FFFFFF"/>
                </a:solidFill>
                <a:latin typeface="TT Chocolates"/>
              </a:rPr>
              <a:t>Solution</a:t>
            </a:r>
          </a:p>
        </p:txBody>
      </p:sp>
      <p:sp>
        <p:nvSpPr>
          <p:cNvPr name="TextBox 31" id="31"/>
          <p:cNvSpPr txBox="true"/>
          <p:nvPr/>
        </p:nvSpPr>
        <p:spPr>
          <a:xfrm rot="0">
            <a:off x="6680636" y="5627360"/>
            <a:ext cx="2302098" cy="452876"/>
          </a:xfrm>
          <a:prstGeom prst="rect">
            <a:avLst/>
          </a:prstGeom>
        </p:spPr>
        <p:txBody>
          <a:bodyPr anchor="t" rtlCol="false" tIns="0" lIns="0" bIns="0" rIns="0">
            <a:spAutoFit/>
          </a:bodyPr>
          <a:lstStyle/>
          <a:p>
            <a:pPr>
              <a:lnSpc>
                <a:spcPts val="3436"/>
              </a:lnSpc>
            </a:pPr>
            <a:r>
              <a:rPr lang="en-US" sz="3272" spc="26">
                <a:solidFill>
                  <a:srgbClr val="FFFFFF"/>
                </a:solidFill>
                <a:latin typeface="TT Chocolates"/>
              </a:rPr>
              <a:t>Modelling</a:t>
            </a:r>
          </a:p>
        </p:txBody>
      </p:sp>
      <p:sp>
        <p:nvSpPr>
          <p:cNvPr name="TextBox 32" id="32"/>
          <p:cNvSpPr txBox="true"/>
          <p:nvPr/>
        </p:nvSpPr>
        <p:spPr>
          <a:xfrm rot="0">
            <a:off x="6680636" y="6821754"/>
            <a:ext cx="2302098" cy="475735"/>
          </a:xfrm>
          <a:prstGeom prst="rect">
            <a:avLst/>
          </a:prstGeom>
        </p:spPr>
        <p:txBody>
          <a:bodyPr anchor="t" rtlCol="false" tIns="0" lIns="0" bIns="0" rIns="0">
            <a:spAutoFit/>
          </a:bodyPr>
          <a:lstStyle/>
          <a:p>
            <a:pPr>
              <a:lnSpc>
                <a:spcPts val="3646"/>
              </a:lnSpc>
            </a:pPr>
            <a:r>
              <a:rPr lang="en-US" sz="3472" spc="27">
                <a:solidFill>
                  <a:srgbClr val="FFFFFF"/>
                </a:solidFill>
                <a:latin typeface="TT Chocolates"/>
              </a:rPr>
              <a:t>Results</a:t>
            </a:r>
          </a:p>
        </p:txBody>
      </p:sp>
      <p:sp>
        <p:nvSpPr>
          <p:cNvPr name="TextBox 33" id="33"/>
          <p:cNvSpPr txBox="true"/>
          <p:nvPr/>
        </p:nvSpPr>
        <p:spPr>
          <a:xfrm rot="0">
            <a:off x="2882652" y="7900306"/>
            <a:ext cx="2302098" cy="809111"/>
          </a:xfrm>
          <a:prstGeom prst="rect">
            <a:avLst/>
          </a:prstGeom>
        </p:spPr>
        <p:txBody>
          <a:bodyPr anchor="t" rtlCol="false" tIns="0" lIns="0" bIns="0" rIns="0">
            <a:spAutoFit/>
          </a:bodyPr>
          <a:lstStyle/>
          <a:p>
            <a:pPr>
              <a:lnSpc>
                <a:spcPts val="3121"/>
              </a:lnSpc>
            </a:pPr>
            <a:r>
              <a:rPr lang="en-US" sz="2973" spc="23">
                <a:solidFill>
                  <a:srgbClr val="FFFFFF"/>
                </a:solidFill>
                <a:latin typeface="TT Chocolates"/>
              </a:rPr>
              <a:t>Value Proposition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10800000">
            <a:off x="-2508212" y="-4149428"/>
            <a:ext cx="22355665" cy="15878588"/>
          </a:xfrm>
          <a:custGeom>
            <a:avLst/>
            <a:gdLst/>
            <a:ahLst/>
            <a:cxnLst/>
            <a:rect r="r" b="b" t="t" l="l"/>
            <a:pathLst>
              <a:path h="15878588" w="22355665">
                <a:moveTo>
                  <a:pt x="0" y="0"/>
                </a:moveTo>
                <a:lnTo>
                  <a:pt x="22355666" y="0"/>
                </a:lnTo>
                <a:lnTo>
                  <a:pt x="22355666" y="15878587"/>
                </a:lnTo>
                <a:lnTo>
                  <a:pt x="0" y="15878587"/>
                </a:lnTo>
                <a:lnTo>
                  <a:pt x="0" y="0"/>
                </a:lnTo>
                <a:close/>
              </a:path>
            </a:pathLst>
          </a:custGeom>
          <a:blipFill>
            <a:blip r:embed="rId3">
              <a:alphaModFix amt="53000"/>
            </a:blip>
            <a:stretch>
              <a:fillRect l="0" t="-4404" r="-11352" b="-6948"/>
            </a:stretch>
          </a:blipFill>
        </p:spPr>
      </p:sp>
      <p:sp>
        <p:nvSpPr>
          <p:cNvPr name="TextBox 4" id="4"/>
          <p:cNvSpPr txBox="true"/>
          <p:nvPr/>
        </p:nvSpPr>
        <p:spPr>
          <a:xfrm rot="0">
            <a:off x="1818383" y="1243986"/>
            <a:ext cx="15276598" cy="2215923"/>
          </a:xfrm>
          <a:prstGeom prst="rect">
            <a:avLst/>
          </a:prstGeom>
        </p:spPr>
        <p:txBody>
          <a:bodyPr anchor="t" rtlCol="false" tIns="0" lIns="0" bIns="0" rIns="0">
            <a:spAutoFit/>
          </a:bodyPr>
          <a:lstStyle/>
          <a:p>
            <a:pPr algn="ctr">
              <a:lnSpc>
                <a:spcPts val="18037"/>
              </a:lnSpc>
            </a:pPr>
            <a:r>
              <a:rPr lang="en-US" sz="12883">
                <a:solidFill>
                  <a:srgbClr val="FFFFFF"/>
                </a:solidFill>
                <a:latin typeface="Ara Hamah Alfidaa"/>
              </a:rPr>
              <a:t>Problem </a:t>
            </a:r>
            <a:r>
              <a:rPr lang="en-US" sz="12883">
                <a:solidFill>
                  <a:srgbClr val="FFFFFF"/>
                </a:solidFill>
                <a:latin typeface="Ara Hamah Alfidaa"/>
              </a:rPr>
              <a:t>Statement</a:t>
            </a:r>
          </a:p>
        </p:txBody>
      </p:sp>
      <p:sp>
        <p:nvSpPr>
          <p:cNvPr name="TextBox 5" id="5"/>
          <p:cNvSpPr txBox="true"/>
          <p:nvPr/>
        </p:nvSpPr>
        <p:spPr>
          <a:xfrm rot="0">
            <a:off x="6673031" y="7775999"/>
            <a:ext cx="3993179" cy="608934"/>
          </a:xfrm>
          <a:prstGeom prst="rect">
            <a:avLst/>
          </a:prstGeom>
        </p:spPr>
        <p:txBody>
          <a:bodyPr anchor="t" rtlCol="false" tIns="0" lIns="0" bIns="0" rIns="0">
            <a:spAutoFit/>
          </a:bodyPr>
          <a:lstStyle/>
          <a:p>
            <a:pPr algn="ctr">
              <a:lnSpc>
                <a:spcPts val="4848"/>
              </a:lnSpc>
            </a:pPr>
            <a:r>
              <a:rPr lang="en-US" sz="3463" spc="533">
                <a:solidFill>
                  <a:srgbClr val="232E54"/>
                </a:solidFill>
                <a:latin typeface="Tek Tall Arabic Bold"/>
              </a:rPr>
              <a:t>Let’s begin!</a:t>
            </a:r>
          </a:p>
        </p:txBody>
      </p:sp>
      <p:sp>
        <p:nvSpPr>
          <p:cNvPr name="TextBox 6" id="6"/>
          <p:cNvSpPr txBox="true"/>
          <p:nvPr/>
        </p:nvSpPr>
        <p:spPr>
          <a:xfrm rot="0">
            <a:off x="1419197" y="3237951"/>
            <a:ext cx="15675784" cy="6327775"/>
          </a:xfrm>
          <a:prstGeom prst="rect">
            <a:avLst/>
          </a:prstGeom>
        </p:spPr>
        <p:txBody>
          <a:bodyPr anchor="t" rtlCol="false" tIns="0" lIns="0" bIns="0" rIns="0">
            <a:spAutoFit/>
          </a:bodyPr>
          <a:lstStyle/>
          <a:p>
            <a:pPr algn="just">
              <a:lnSpc>
                <a:spcPts val="5599"/>
              </a:lnSpc>
            </a:pPr>
          </a:p>
          <a:p>
            <a:pPr algn="just">
              <a:lnSpc>
                <a:spcPts val="5599"/>
              </a:lnSpc>
            </a:pPr>
            <a:r>
              <a:rPr lang="en-US" sz="3999" spc="31">
                <a:solidFill>
                  <a:srgbClr val="FFFFFF"/>
                </a:solidFill>
                <a:latin typeface="TT Chocolates"/>
              </a:rPr>
              <a:t>In a world increasingly connected yet linguistically diverse, the ability to communicate across language barriers is more crucial than ever. Individuals seeking to learn new languages, travelers navigating foreign lands, and global businesses are often hindered by these barriers. Traditional translation methods can be slow and lack the nuance of native speech, creating a demand for real-time, accurate, and context-aware translation solutions.</a:t>
            </a:r>
          </a:p>
          <a:p>
            <a:pPr algn="just">
              <a:lnSpc>
                <a:spcPts val="559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TextBox 3" id="3"/>
          <p:cNvSpPr txBox="true"/>
          <p:nvPr/>
        </p:nvSpPr>
        <p:spPr>
          <a:xfrm rot="0">
            <a:off x="3052591" y="1367057"/>
            <a:ext cx="14206709" cy="2915017"/>
          </a:xfrm>
          <a:prstGeom prst="rect">
            <a:avLst/>
          </a:prstGeom>
        </p:spPr>
        <p:txBody>
          <a:bodyPr anchor="t" rtlCol="false" tIns="0" lIns="0" bIns="0" rIns="0">
            <a:spAutoFit/>
          </a:bodyPr>
          <a:lstStyle/>
          <a:p>
            <a:pPr>
              <a:lnSpc>
                <a:spcPts val="10740"/>
              </a:lnSpc>
            </a:pPr>
            <a:r>
              <a:rPr lang="en-US" sz="13770">
                <a:solidFill>
                  <a:srgbClr val="FFFFFF"/>
                </a:solidFill>
                <a:latin typeface="Ara Hamah Alfidaa"/>
              </a:rPr>
              <a:t>Project Overview</a:t>
            </a:r>
          </a:p>
          <a:p>
            <a:pPr>
              <a:lnSpc>
                <a:spcPts val="10740"/>
              </a:lnSpc>
            </a:pPr>
          </a:p>
        </p:txBody>
      </p:sp>
      <p:sp>
        <p:nvSpPr>
          <p:cNvPr name="TextBox 4" id="4"/>
          <p:cNvSpPr txBox="true"/>
          <p:nvPr/>
        </p:nvSpPr>
        <p:spPr>
          <a:xfrm rot="0">
            <a:off x="824186" y="3682026"/>
            <a:ext cx="16639628" cy="4798736"/>
          </a:xfrm>
          <a:prstGeom prst="rect">
            <a:avLst/>
          </a:prstGeom>
        </p:spPr>
        <p:txBody>
          <a:bodyPr anchor="t" rtlCol="false" tIns="0" lIns="0" bIns="0" rIns="0">
            <a:spAutoFit/>
          </a:bodyPr>
          <a:lstStyle/>
          <a:p>
            <a:pPr algn="just">
              <a:lnSpc>
                <a:spcPts val="5411"/>
              </a:lnSpc>
              <a:spcBef>
                <a:spcPct val="0"/>
              </a:spcBef>
            </a:pPr>
            <a:r>
              <a:rPr lang="en-US" sz="3865" spc="30">
                <a:solidFill>
                  <a:srgbClr val="FFFFFF"/>
                </a:solidFill>
                <a:latin typeface="TT Chocolates"/>
              </a:rPr>
              <a:t>This project presents an innovative language translation system designed to bridge the gap between diverse languages through speech recognition and audio output. Leveraging advanced libraries such as SpeechRecognition, deep-translator, gtts (Google Text-to-Speech), and pygame for audio playback, this system offers a seamless way to translate spoken language into a target language, in this case, Tamil, and then audibly present the translation to the user.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0">
            <a:off x="-8261749" y="5143500"/>
            <a:ext cx="34149427" cy="15111121"/>
          </a:xfrm>
          <a:custGeom>
            <a:avLst/>
            <a:gdLst/>
            <a:ahLst/>
            <a:cxnLst/>
            <a:rect r="r" b="b" t="t" l="l"/>
            <a:pathLst>
              <a:path h="15111121" w="34149427">
                <a:moveTo>
                  <a:pt x="0" y="0"/>
                </a:moveTo>
                <a:lnTo>
                  <a:pt x="34149427" y="0"/>
                </a:lnTo>
                <a:lnTo>
                  <a:pt x="34149427" y="15111121"/>
                </a:lnTo>
                <a:lnTo>
                  <a:pt x="0" y="15111121"/>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233714" y="-266700"/>
            <a:ext cx="15158500" cy="4918710"/>
          </a:xfrm>
          <a:prstGeom prst="rect">
            <a:avLst/>
          </a:prstGeom>
        </p:spPr>
        <p:txBody>
          <a:bodyPr anchor="t" rtlCol="false" tIns="0" lIns="0" bIns="0" rIns="0">
            <a:spAutoFit/>
          </a:bodyPr>
          <a:lstStyle/>
          <a:p>
            <a:pPr algn="ctr">
              <a:lnSpc>
                <a:spcPts val="19739"/>
              </a:lnSpc>
            </a:pPr>
            <a:r>
              <a:rPr lang="en-US" sz="14100">
                <a:solidFill>
                  <a:srgbClr val="FFFFFF"/>
                </a:solidFill>
                <a:latin typeface="Ara Hamah Alfidaa"/>
              </a:rPr>
              <a:t>End Users</a:t>
            </a:r>
          </a:p>
          <a:p>
            <a:pPr algn="ctr">
              <a:lnSpc>
                <a:spcPts val="19739"/>
              </a:lnSpc>
            </a:pPr>
          </a:p>
        </p:txBody>
      </p:sp>
      <p:sp>
        <p:nvSpPr>
          <p:cNvPr name="TextBox 5" id="5"/>
          <p:cNvSpPr txBox="true"/>
          <p:nvPr/>
        </p:nvSpPr>
        <p:spPr>
          <a:xfrm rot="0">
            <a:off x="-243841" y="2240280"/>
            <a:ext cx="14924252" cy="705486"/>
          </a:xfrm>
          <a:prstGeom prst="rect">
            <a:avLst/>
          </a:prstGeom>
        </p:spPr>
        <p:txBody>
          <a:bodyPr anchor="t" rtlCol="false" tIns="0" lIns="0" bIns="0" rIns="0">
            <a:spAutoFit/>
          </a:bodyPr>
          <a:lstStyle/>
          <a:p>
            <a:pPr algn="ctr">
              <a:lnSpc>
                <a:spcPts val="5739"/>
              </a:lnSpc>
              <a:spcBef>
                <a:spcPct val="0"/>
              </a:spcBef>
            </a:pPr>
            <a:r>
              <a:rPr lang="en-US" sz="4099" spc="32">
                <a:solidFill>
                  <a:srgbClr val="FFFFFF"/>
                </a:solidFill>
                <a:latin typeface="TT Chocolates"/>
              </a:rPr>
              <a:t>The primary users of this language translator are:</a:t>
            </a:r>
          </a:p>
        </p:txBody>
      </p:sp>
      <p:sp>
        <p:nvSpPr>
          <p:cNvPr name="TextBox 6" id="6"/>
          <p:cNvSpPr txBox="true"/>
          <p:nvPr/>
        </p:nvSpPr>
        <p:spPr>
          <a:xfrm rot="0">
            <a:off x="509161" y="5629164"/>
            <a:ext cx="11843682" cy="580390"/>
          </a:xfrm>
          <a:prstGeom prst="rect">
            <a:avLst/>
          </a:prstGeom>
        </p:spPr>
        <p:txBody>
          <a:bodyPr anchor="t" rtlCol="false" tIns="0" lIns="0" bIns="0" rIns="0">
            <a:spAutoFit/>
          </a:bodyPr>
          <a:lstStyle/>
          <a:p>
            <a:pPr algn="ctr">
              <a:lnSpc>
                <a:spcPts val="4759"/>
              </a:lnSpc>
            </a:pPr>
          </a:p>
        </p:txBody>
      </p:sp>
      <p:sp>
        <p:nvSpPr>
          <p:cNvPr name="TextBox 7" id="7"/>
          <p:cNvSpPr txBox="true"/>
          <p:nvPr/>
        </p:nvSpPr>
        <p:spPr>
          <a:xfrm rot="0">
            <a:off x="437895" y="3259804"/>
            <a:ext cx="16750139" cy="8619256"/>
          </a:xfrm>
          <a:prstGeom prst="rect">
            <a:avLst/>
          </a:prstGeom>
        </p:spPr>
        <p:txBody>
          <a:bodyPr anchor="t" rtlCol="false" tIns="0" lIns="0" bIns="0" rIns="0">
            <a:spAutoFit/>
          </a:bodyPr>
          <a:lstStyle/>
          <a:p>
            <a:pPr marL="1014731" indent="-507365" lvl="1">
              <a:lnSpc>
                <a:spcPts val="6580"/>
              </a:lnSpc>
              <a:buFont typeface="Arial"/>
              <a:buChar char="•"/>
            </a:pPr>
            <a:r>
              <a:rPr lang="en-US" sz="4700">
                <a:solidFill>
                  <a:srgbClr val="FFFFFF"/>
                </a:solidFill>
                <a:latin typeface="Ara Hamah Alfidaa"/>
              </a:rPr>
              <a:t>Language Learners: Individuals looking to practice and improve their understanding of foreign languages.</a:t>
            </a:r>
          </a:p>
          <a:p>
            <a:pPr algn="l" marL="1014731" indent="-507365" lvl="1">
              <a:lnSpc>
                <a:spcPts val="6580"/>
              </a:lnSpc>
              <a:spcBef>
                <a:spcPct val="0"/>
              </a:spcBef>
              <a:buFont typeface="Arial"/>
              <a:buChar char="•"/>
            </a:pPr>
            <a:r>
              <a:rPr lang="en-US" sz="4700">
                <a:solidFill>
                  <a:srgbClr val="FFFFFF"/>
                </a:solidFill>
                <a:latin typeface="Ara Hamah Alfidaa"/>
              </a:rPr>
              <a:t>Travelers: People visiting c</a:t>
            </a:r>
            <a:r>
              <a:rPr lang="en-US" sz="4700">
                <a:solidFill>
                  <a:srgbClr val="FFFFFF"/>
                </a:solidFill>
                <a:latin typeface="Ara Hamah Alfidaa"/>
              </a:rPr>
              <a:t>ountries where they do not speak the </a:t>
            </a:r>
            <a:r>
              <a:rPr lang="en-US" sz="4700">
                <a:solidFill>
                  <a:srgbClr val="FFFFFF"/>
                </a:solidFill>
                <a:latin typeface="Ara Hamah Alfidaa"/>
              </a:rPr>
              <a:t>local language.</a:t>
            </a:r>
          </a:p>
          <a:p>
            <a:pPr algn="just" marL="1014731" indent="-507365" lvl="1">
              <a:lnSpc>
                <a:spcPts val="6580"/>
              </a:lnSpc>
              <a:spcBef>
                <a:spcPct val="0"/>
              </a:spcBef>
              <a:buFont typeface="Arial"/>
              <a:buChar char="•"/>
            </a:pPr>
            <a:r>
              <a:rPr lang="en-US" sz="4700">
                <a:solidFill>
                  <a:srgbClr val="FFFFFF"/>
                </a:solidFill>
                <a:latin typeface="Ara Hamah Alfidaa"/>
              </a:rPr>
              <a:t>International Businesses: Companies that operate globally and require real-time translation to improve communication with clients and partners.</a:t>
            </a:r>
          </a:p>
          <a:p>
            <a:pPr marL="1014731" indent="-507365" lvl="1">
              <a:lnSpc>
                <a:spcPts val="6580"/>
              </a:lnSpc>
              <a:spcBef>
                <a:spcPct val="0"/>
              </a:spcBef>
              <a:buFont typeface="Arial"/>
              <a:buChar char="•"/>
            </a:pPr>
            <a:r>
              <a:rPr lang="en-US" sz="4700">
                <a:solidFill>
                  <a:srgbClr val="FFFFFF"/>
                </a:solidFill>
                <a:latin typeface="Ara Hamah Alfidaa"/>
              </a:rPr>
              <a:t>Educational Institutions: Schools and universities that aim to provide language learning tools to students</a:t>
            </a:r>
          </a:p>
          <a:p>
            <a:pPr algn="ctr">
              <a:lnSpc>
                <a:spcPts val="16615"/>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name="Freeform 3" id="3"/>
          <p:cNvSpPr/>
          <p:nvPr/>
        </p:nvSpPr>
        <p:spPr>
          <a:xfrm flipH="false" flipV="false" rot="-10800000">
            <a:off x="-2012453" y="2218314"/>
            <a:ext cx="16842284" cy="11962591"/>
          </a:xfrm>
          <a:custGeom>
            <a:avLst/>
            <a:gdLst/>
            <a:ahLst/>
            <a:cxnLst/>
            <a:rect r="r" b="b" t="t" l="l"/>
            <a:pathLst>
              <a:path h="11962591" w="16842284">
                <a:moveTo>
                  <a:pt x="0" y="0"/>
                </a:moveTo>
                <a:lnTo>
                  <a:pt x="16842283" y="0"/>
                </a:lnTo>
                <a:lnTo>
                  <a:pt x="16842283" y="11962590"/>
                </a:lnTo>
                <a:lnTo>
                  <a:pt x="0" y="11962590"/>
                </a:lnTo>
                <a:lnTo>
                  <a:pt x="0" y="0"/>
                </a:lnTo>
                <a:close/>
              </a:path>
            </a:pathLst>
          </a:custGeom>
          <a:blipFill>
            <a:blip r:embed="rId3">
              <a:alphaModFix amt="53000"/>
            </a:blip>
            <a:stretch>
              <a:fillRect l="0" t="0" r="0" b="0"/>
            </a:stretch>
          </a:blipFill>
        </p:spPr>
      </p:sp>
      <p:sp>
        <p:nvSpPr>
          <p:cNvPr name="TextBox 4" id="4"/>
          <p:cNvSpPr txBox="true"/>
          <p:nvPr/>
        </p:nvSpPr>
        <p:spPr>
          <a:xfrm rot="0">
            <a:off x="1028700" y="4049594"/>
            <a:ext cx="8264336" cy="3720436"/>
          </a:xfrm>
          <a:prstGeom prst="rect">
            <a:avLst/>
          </a:prstGeom>
        </p:spPr>
        <p:txBody>
          <a:bodyPr anchor="t" rtlCol="false" tIns="0" lIns="0" bIns="0" rIns="0">
            <a:spAutoFit/>
          </a:bodyPr>
          <a:lstStyle/>
          <a:p>
            <a:pPr>
              <a:lnSpc>
                <a:spcPts val="9263"/>
              </a:lnSpc>
            </a:pPr>
            <a:r>
              <a:rPr lang="en-US" sz="12866">
                <a:solidFill>
                  <a:srgbClr val="FFFFFF"/>
                </a:solidFill>
                <a:latin typeface="Ara Hamah Alfidaa"/>
              </a:rPr>
              <a:t>Value Propositions</a:t>
            </a:r>
          </a:p>
          <a:p>
            <a:pPr>
              <a:lnSpc>
                <a:spcPts val="9263"/>
              </a:lnSpc>
            </a:pPr>
          </a:p>
        </p:txBody>
      </p:sp>
      <p:sp>
        <p:nvSpPr>
          <p:cNvPr name="TextBox 5" id="5"/>
          <p:cNvSpPr txBox="true"/>
          <p:nvPr/>
        </p:nvSpPr>
        <p:spPr>
          <a:xfrm rot="0">
            <a:off x="8800050" y="283460"/>
            <a:ext cx="8896719" cy="10181605"/>
          </a:xfrm>
          <a:prstGeom prst="rect">
            <a:avLst/>
          </a:prstGeom>
        </p:spPr>
        <p:txBody>
          <a:bodyPr anchor="t" rtlCol="false" tIns="0" lIns="0" bIns="0" rIns="0">
            <a:spAutoFit/>
          </a:bodyPr>
          <a:lstStyle/>
          <a:p>
            <a:pPr>
              <a:lnSpc>
                <a:spcPts val="4759"/>
              </a:lnSpc>
              <a:spcBef>
                <a:spcPct val="0"/>
              </a:spcBef>
            </a:pPr>
            <a:r>
              <a:rPr lang="en-US" sz="3399" spc="27">
                <a:solidFill>
                  <a:srgbClr val="FFFFFF"/>
                </a:solidFill>
                <a:latin typeface="TT Chocolates"/>
              </a:rPr>
              <a:t>This languag</a:t>
            </a:r>
            <a:r>
              <a:rPr lang="en-US" sz="3399" spc="27">
                <a:solidFill>
                  <a:srgbClr val="FFFFFF"/>
                </a:solidFill>
                <a:latin typeface="TT Chocolates"/>
              </a:rPr>
              <a:t>e translation system offers several key benefits:</a:t>
            </a:r>
          </a:p>
          <a:p>
            <a:pPr marL="733933" indent="-366967" lvl="1">
              <a:lnSpc>
                <a:spcPts val="4759"/>
              </a:lnSpc>
              <a:spcBef>
                <a:spcPct val="0"/>
              </a:spcBef>
              <a:buFont typeface="Arial"/>
              <a:buChar char="•"/>
            </a:pPr>
            <a:r>
              <a:rPr lang="en-US" sz="3399" spc="27">
                <a:solidFill>
                  <a:srgbClr val="FFFFFF"/>
                </a:solidFill>
                <a:latin typeface="TT Chocolates"/>
              </a:rPr>
              <a:t>Accessibility: Breaks down language barriers, making communication accessible to everyone, regardless of linguistic background.</a:t>
            </a:r>
          </a:p>
          <a:p>
            <a:pPr marL="733933" indent="-366967" lvl="1">
              <a:lnSpc>
                <a:spcPts val="4759"/>
              </a:lnSpc>
              <a:spcBef>
                <a:spcPct val="0"/>
              </a:spcBef>
              <a:buFont typeface="Arial"/>
              <a:buChar char="•"/>
            </a:pPr>
            <a:r>
              <a:rPr lang="en-US" sz="3399" spc="27">
                <a:solidFill>
                  <a:srgbClr val="FFFFFF"/>
                </a:solidFill>
                <a:latin typeface="TT Chocolates"/>
              </a:rPr>
              <a:t>Efficiency: Offers real-time translation, significantly speeding up cross-linguistic communication.</a:t>
            </a:r>
          </a:p>
          <a:p>
            <a:pPr marL="733933" indent="-366967" lvl="1">
              <a:lnSpc>
                <a:spcPts val="4759"/>
              </a:lnSpc>
              <a:spcBef>
                <a:spcPct val="0"/>
              </a:spcBef>
              <a:buFont typeface="Arial"/>
              <a:buChar char="•"/>
            </a:pPr>
            <a:r>
              <a:rPr lang="en-US" sz="3399" spc="27">
                <a:solidFill>
                  <a:srgbClr val="FFFFFF"/>
                </a:solidFill>
                <a:latin typeface="TT Chocolates"/>
              </a:rPr>
              <a:t>Portability: As a software solution, it can be easily deployed on various devices, making it a versatile tool for users on the go.</a:t>
            </a:r>
          </a:p>
          <a:p>
            <a:pPr marL="733933" indent="-366967" lvl="1">
              <a:lnSpc>
                <a:spcPts val="4759"/>
              </a:lnSpc>
              <a:spcBef>
                <a:spcPct val="0"/>
              </a:spcBef>
              <a:buFont typeface="Arial"/>
              <a:buChar char="•"/>
            </a:pPr>
            <a:r>
              <a:rPr lang="en-US" sz="3399" spc="27">
                <a:solidFill>
                  <a:srgbClr val="FFFFFF"/>
                </a:solidFill>
                <a:latin typeface="TT Chocolates"/>
              </a:rPr>
              <a:t>Ease of Use: With a simple user interface that requires only voice input, it is accessible even to users who are not technologically savvy.</a:t>
            </a:r>
          </a:p>
          <a:p>
            <a:pPr>
              <a:lnSpc>
                <a:spcPts val="475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10800000">
            <a:off x="2308915" y="-8391979"/>
            <a:ext cx="19564260" cy="13895933"/>
          </a:xfrm>
          <a:custGeom>
            <a:avLst/>
            <a:gdLst/>
            <a:ahLst/>
            <a:cxnLst/>
            <a:rect r="r" b="b" t="t" l="l"/>
            <a:pathLst>
              <a:path h="13895933" w="19564260">
                <a:moveTo>
                  <a:pt x="0" y="0"/>
                </a:moveTo>
                <a:lnTo>
                  <a:pt x="19564260" y="0"/>
                </a:lnTo>
                <a:lnTo>
                  <a:pt x="19564260" y="13895933"/>
                </a:lnTo>
                <a:lnTo>
                  <a:pt x="0" y="13895933"/>
                </a:lnTo>
                <a:lnTo>
                  <a:pt x="0" y="0"/>
                </a:lnTo>
                <a:close/>
              </a:path>
            </a:pathLst>
          </a:custGeom>
          <a:blipFill>
            <a:blip r:embed="rId3">
              <a:alphaModFix amt="53000"/>
            </a:blip>
            <a:stretch>
              <a:fillRect l="0" t="0" r="0" b="0"/>
            </a:stretch>
          </a:blipFill>
        </p:spPr>
      </p:sp>
      <p:sp>
        <p:nvSpPr>
          <p:cNvPr name="Freeform 4" id="4"/>
          <p:cNvSpPr/>
          <p:nvPr/>
        </p:nvSpPr>
        <p:spPr>
          <a:xfrm flipH="true" flipV="false" rot="-607588">
            <a:off x="15923797" y="2476022"/>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
        <p:nvSpPr>
          <p:cNvPr name="TextBox 5" id="5"/>
          <p:cNvSpPr txBox="true"/>
          <p:nvPr/>
        </p:nvSpPr>
        <p:spPr>
          <a:xfrm rot="0">
            <a:off x="5198608" y="1323975"/>
            <a:ext cx="6892437" cy="2231688"/>
          </a:xfrm>
          <a:prstGeom prst="rect">
            <a:avLst/>
          </a:prstGeom>
        </p:spPr>
        <p:txBody>
          <a:bodyPr anchor="t" rtlCol="false" tIns="0" lIns="0" bIns="0" rIns="0">
            <a:spAutoFit/>
          </a:bodyPr>
          <a:lstStyle/>
          <a:p>
            <a:pPr algn="ctr">
              <a:lnSpc>
                <a:spcPts val="9957"/>
              </a:lnSpc>
            </a:pPr>
            <a:r>
              <a:rPr lang="en-US" sz="10942">
                <a:solidFill>
                  <a:srgbClr val="FFFFFF"/>
                </a:solidFill>
                <a:latin typeface="Ara Hamah Alfidaa"/>
              </a:rPr>
              <a:t>Solution</a:t>
            </a:r>
          </a:p>
          <a:p>
            <a:pPr algn="ctr">
              <a:lnSpc>
                <a:spcPts val="7246"/>
              </a:lnSpc>
            </a:pPr>
          </a:p>
        </p:txBody>
      </p:sp>
      <p:sp>
        <p:nvSpPr>
          <p:cNvPr name="TextBox 6" id="6"/>
          <p:cNvSpPr txBox="true"/>
          <p:nvPr/>
        </p:nvSpPr>
        <p:spPr>
          <a:xfrm rot="0">
            <a:off x="1800235" y="3040373"/>
            <a:ext cx="14312312" cy="2463581"/>
          </a:xfrm>
          <a:prstGeom prst="rect">
            <a:avLst/>
          </a:prstGeom>
        </p:spPr>
        <p:txBody>
          <a:bodyPr anchor="t" rtlCol="false" tIns="0" lIns="0" bIns="0" rIns="0">
            <a:spAutoFit/>
          </a:bodyPr>
          <a:lstStyle/>
          <a:p>
            <a:pPr algn="just">
              <a:lnSpc>
                <a:spcPts val="4912"/>
              </a:lnSpc>
              <a:spcBef>
                <a:spcPct val="0"/>
              </a:spcBef>
            </a:pPr>
            <a:r>
              <a:rPr lang="en-US" sz="3508" spc="28">
                <a:solidFill>
                  <a:srgbClr val="FFFFFF"/>
                </a:solidFill>
                <a:latin typeface="TT Chocolates"/>
              </a:rPr>
              <a:t>The solution integrates several powerful Python libraries to create a workflow that captures speech, translates it into the target language (Tamil), and converts the translated text back into speech. Here's a brief overview of the process:</a:t>
            </a:r>
          </a:p>
        </p:txBody>
      </p:sp>
      <p:sp>
        <p:nvSpPr>
          <p:cNvPr name="TextBox 7" id="7"/>
          <p:cNvSpPr txBox="true"/>
          <p:nvPr/>
        </p:nvSpPr>
        <p:spPr>
          <a:xfrm rot="0">
            <a:off x="771867" y="5770033"/>
            <a:ext cx="16744267" cy="3920021"/>
          </a:xfrm>
          <a:prstGeom prst="rect">
            <a:avLst/>
          </a:prstGeom>
        </p:spPr>
        <p:txBody>
          <a:bodyPr anchor="t" rtlCol="false" tIns="0" lIns="0" bIns="0" rIns="0">
            <a:spAutoFit/>
          </a:bodyPr>
          <a:lstStyle/>
          <a:p>
            <a:pPr algn="just" marL="684075" indent="-342037" lvl="1">
              <a:lnSpc>
                <a:spcPts val="4435"/>
              </a:lnSpc>
              <a:spcBef>
                <a:spcPct val="0"/>
              </a:spcBef>
              <a:buAutoNum type="arabicPeriod" startAt="1"/>
            </a:pPr>
            <a:r>
              <a:rPr lang="en-US" sz="3168" spc="25">
                <a:solidFill>
                  <a:srgbClr val="FFFFFF"/>
                </a:solidFill>
                <a:latin typeface="TT Chocolates"/>
              </a:rPr>
              <a:t>Spe</a:t>
            </a:r>
            <a:r>
              <a:rPr lang="en-US" sz="3168" spc="25">
                <a:solidFill>
                  <a:srgbClr val="FFFFFF"/>
                </a:solidFill>
                <a:latin typeface="TT Chocolates"/>
              </a:rPr>
              <a:t>ech Recognition: The system uses the SpeechRecognition library to convert spoken words into text.</a:t>
            </a:r>
          </a:p>
          <a:p>
            <a:pPr algn="just" marL="684075" indent="-342037" lvl="1">
              <a:lnSpc>
                <a:spcPts val="4435"/>
              </a:lnSpc>
              <a:spcBef>
                <a:spcPct val="0"/>
              </a:spcBef>
              <a:buAutoNum type="arabicPeriod" startAt="1"/>
            </a:pPr>
            <a:r>
              <a:rPr lang="en-US" sz="3168" spc="25">
                <a:solidFill>
                  <a:srgbClr val="FFFFFF"/>
                </a:solidFill>
                <a:latin typeface="TT Chocolates"/>
              </a:rPr>
              <a:t>Translation: The deep-translator library translates the recognized speech text into Tamil.</a:t>
            </a:r>
          </a:p>
          <a:p>
            <a:pPr algn="just" marL="684075" indent="-342037" lvl="1">
              <a:lnSpc>
                <a:spcPts val="4435"/>
              </a:lnSpc>
              <a:spcBef>
                <a:spcPct val="0"/>
              </a:spcBef>
              <a:buAutoNum type="arabicPeriod" startAt="1"/>
            </a:pPr>
            <a:r>
              <a:rPr lang="en-US" sz="3168" spc="25">
                <a:solidFill>
                  <a:srgbClr val="FFFFFF"/>
                </a:solidFill>
                <a:latin typeface="TT Chocolates"/>
              </a:rPr>
              <a:t>Text-to-Speech: The gtts library converts the translated text into audible speech.</a:t>
            </a:r>
          </a:p>
          <a:p>
            <a:pPr algn="just" marL="684075" indent="-342037" lvl="1">
              <a:lnSpc>
                <a:spcPts val="4435"/>
              </a:lnSpc>
              <a:spcBef>
                <a:spcPct val="0"/>
              </a:spcBef>
              <a:buAutoNum type="arabicPeriod" startAt="1"/>
            </a:pPr>
            <a:r>
              <a:rPr lang="en-US" sz="3168" spc="25">
                <a:solidFill>
                  <a:srgbClr val="FFFFFF"/>
                </a:solidFill>
                <a:latin typeface="TT Chocolates"/>
              </a:rPr>
              <a:t>Audio Playback: pygame is used for playing back the translated audio, making it easy for the user to hear the translation.</a:t>
            </a:r>
          </a:p>
          <a:p>
            <a:pPr algn="just">
              <a:lnSpc>
                <a:spcPts val="4435"/>
              </a:lnSpc>
              <a:spcBef>
                <a:spcPct val="0"/>
              </a:spcBef>
            </a:pPr>
          </a:p>
        </p:txBody>
      </p:sp>
      <p:sp>
        <p:nvSpPr>
          <p:cNvPr name="Freeform 8" id="8"/>
          <p:cNvSpPr/>
          <p:nvPr/>
        </p:nvSpPr>
        <p:spPr>
          <a:xfrm flipH="true" flipV="false" rot="-607588">
            <a:off x="-2297260" y="-393554"/>
            <a:ext cx="5567645" cy="4835567"/>
          </a:xfrm>
          <a:custGeom>
            <a:avLst/>
            <a:gdLst/>
            <a:ahLst/>
            <a:cxnLst/>
            <a:rect r="r" b="b" t="t" l="l"/>
            <a:pathLst>
              <a:path h="4835567" w="5567645">
                <a:moveTo>
                  <a:pt x="5567645" y="0"/>
                </a:moveTo>
                <a:lnTo>
                  <a:pt x="0" y="0"/>
                </a:lnTo>
                <a:lnTo>
                  <a:pt x="0" y="4835567"/>
                </a:lnTo>
                <a:lnTo>
                  <a:pt x="5567645" y="4835567"/>
                </a:lnTo>
                <a:lnTo>
                  <a:pt x="5567645" y="0"/>
                </a:lnTo>
                <a:close/>
              </a:path>
            </a:pathLst>
          </a:custGeom>
          <a:blipFill>
            <a:blip r:embed="rId4"/>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name="Freeform 3" id="3"/>
          <p:cNvSpPr/>
          <p:nvPr/>
        </p:nvSpPr>
        <p:spPr>
          <a:xfrm flipH="false" flipV="false" rot="0">
            <a:off x="-8168330" y="6991232"/>
            <a:ext cx="34149427" cy="15111121"/>
          </a:xfrm>
          <a:custGeom>
            <a:avLst/>
            <a:gdLst/>
            <a:ahLst/>
            <a:cxnLst/>
            <a:rect r="r" b="b" t="t" l="l"/>
            <a:pathLst>
              <a:path h="15111121" w="34149427">
                <a:moveTo>
                  <a:pt x="0" y="0"/>
                </a:moveTo>
                <a:lnTo>
                  <a:pt x="34149427" y="0"/>
                </a:lnTo>
                <a:lnTo>
                  <a:pt x="34149427" y="15111121"/>
                </a:lnTo>
                <a:lnTo>
                  <a:pt x="0" y="15111121"/>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139928" y="1424306"/>
            <a:ext cx="6998575" cy="3719194"/>
          </a:xfrm>
          <a:prstGeom prst="rect">
            <a:avLst/>
          </a:prstGeom>
        </p:spPr>
        <p:txBody>
          <a:bodyPr anchor="t" rtlCol="false" tIns="0" lIns="0" bIns="0" rIns="0">
            <a:spAutoFit/>
          </a:bodyPr>
          <a:lstStyle/>
          <a:p>
            <a:pPr algn="ctr">
              <a:lnSpc>
                <a:spcPts val="14980"/>
              </a:lnSpc>
            </a:pPr>
            <a:r>
              <a:rPr lang="en-US" sz="10700" spc="85">
                <a:solidFill>
                  <a:srgbClr val="FFFFFF"/>
                </a:solidFill>
                <a:latin typeface="Comic Sans"/>
              </a:rPr>
              <a:t>Modelling</a:t>
            </a:r>
          </a:p>
          <a:p>
            <a:pPr algn="ctr">
              <a:lnSpc>
                <a:spcPts val="14980"/>
              </a:lnSpc>
              <a:spcBef>
                <a:spcPct val="0"/>
              </a:spcBef>
            </a:pPr>
          </a:p>
        </p:txBody>
      </p:sp>
      <p:sp>
        <p:nvSpPr>
          <p:cNvPr name="TextBox 5" id="5"/>
          <p:cNvSpPr txBox="true"/>
          <p:nvPr/>
        </p:nvSpPr>
        <p:spPr>
          <a:xfrm rot="0">
            <a:off x="1562235" y="3995400"/>
            <a:ext cx="15163531" cy="4923934"/>
          </a:xfrm>
          <a:prstGeom prst="rect">
            <a:avLst/>
          </a:prstGeom>
        </p:spPr>
        <p:txBody>
          <a:bodyPr anchor="t" rtlCol="false" tIns="0" lIns="0" bIns="0" rIns="0">
            <a:spAutoFit/>
          </a:bodyPr>
          <a:lstStyle/>
          <a:p>
            <a:pPr algn="just">
              <a:lnSpc>
                <a:spcPts val="5572"/>
              </a:lnSpc>
              <a:spcBef>
                <a:spcPct val="0"/>
              </a:spcBef>
            </a:pPr>
            <a:r>
              <a:rPr lang="en-US" sz="3980" spc="31">
                <a:solidFill>
                  <a:srgbClr val="FFFFFF"/>
                </a:solidFill>
                <a:latin typeface="Comic Sans"/>
              </a:rPr>
              <a:t>This project doesn't use traditional modeling since it's an application-focused solution leveraging existing libraries and APIs. The "model" in this context is the integrated workflow that processes user input (speech) and produces an audible translation. The choice of libraries ensures the system is using state-of-the-art algorithms for speech recognition, translation, and text-to-speech synthesis.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DAGBJoCW_bY</dc:identifier>
  <dcterms:modified xsi:type="dcterms:W3CDTF">2011-08-01T06:04:30Z</dcterms:modified>
  <cp:revision>1</cp:revision>
  <dc:title>VOICE BASED - LANGUAGE TRANSLATION</dc:title>
</cp:coreProperties>
</file>

<file path=docProps/thumbnail.jpeg>
</file>